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60" r:id="rId4"/>
    <p:sldId id="261" r:id="rId5"/>
    <p:sldId id="264" r:id="rId6"/>
    <p:sldId id="265" r:id="rId7"/>
    <p:sldId id="266" r:id="rId8"/>
    <p:sldId id="292" r:id="rId9"/>
    <p:sldId id="267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68" r:id="rId19"/>
    <p:sldId id="270" r:id="rId2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8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41EA-F221-40A1-9059-EF64F743F82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0221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6EC5-F66C-4A45-BAB6-E8B9CEED16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0991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1EB9730E-036D-403D-8601-013545EE9277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1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0005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90EDA2C1-67AC-4497-8488-952F6F4EAFA8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 defTabSz="400050" hangingPunct="0">
                <a:lnSpc>
                  <a:spcPct val="93000"/>
                </a:lnSpc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19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AE3F0E25-8A8C-404B-BDC5-B78FC2F58D45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2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DB9C5614-1022-402F-8975-1CF97AB75AEE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3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A872315A-B065-463A-98F9-76A157163524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4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F4699FF3-4CA1-4294-8B9C-BB26AFD7834F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5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A0F369A4-F937-4A83-BBA8-99F53830FFA3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6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35745CFC-F409-4CB5-9691-C0A91FDA5C1D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7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005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EF550982-1146-4EC5-82D2-2A2D8EEE80A2}" type="slidenum">
              <a:rPr lang="en-U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0005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0005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D78FF0F8-C582-4119-AFB0-CAB4EEF31EDA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 defTabSz="400050" hangingPunct="0">
                <a:lnSpc>
                  <a:spcPct val="93000"/>
                </a:lnSpc>
                <a:buClr>
                  <a:srgbClr val="000000"/>
                </a:buClr>
                <a:buSzPct val="100000"/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18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0" y="5206499"/>
            <a:ext cx="41173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 userDrawn="1"/>
        </p:nvSpPr>
        <p:spPr>
          <a:xfrm>
            <a:off x="683568" y="6055148"/>
            <a:ext cx="8092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„NOWE KWALIFIKACJE DLA TWOJEGO SUKCESU - program na rzecz aktywizacji zawodowej osób w wieku powyżej 30 lat, pozostających bez pracy z terenu powiatów, w których stopa bezrobocia przekracza średnią dla województwa małopolskiego</a:t>
            </a:r>
            <a:r>
              <a:rPr lang="pl-PL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pl-PL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realizowany przez firmę Kompass Consulting Maciej Buczkowski z siedzibą w Tarnowie Podgórnym, ul. Rokietnicka 15 na podstawie umowy o dofinansowanie Projektu nr RPMP.08.02.00-12-0190/15 zawartej z Wojewódzkim Urzędem Pracy w Krakowie w ramach 8 osi priorytetowej rynek pracy regionalnego programu operacyjnego Województwa Małopolskiego na lata 2014-2020.</a:t>
            </a:r>
            <a:endParaRPr lang="pl-PL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grpSp>
        <p:nvGrpSpPr>
          <p:cNvPr id="4" name="Grupa 3"/>
          <p:cNvGrpSpPr/>
          <p:nvPr userDrawn="1"/>
        </p:nvGrpSpPr>
        <p:grpSpPr>
          <a:xfrm>
            <a:off x="683568" y="116632"/>
            <a:ext cx="8084609" cy="807715"/>
            <a:chOff x="683568" y="332656"/>
            <a:chExt cx="8084609" cy="807715"/>
          </a:xfrm>
        </p:grpSpPr>
        <p:pic>
          <p:nvPicPr>
            <p:cNvPr id="2" name="Obraz 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32656"/>
              <a:ext cx="1512168" cy="787010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1873" y="332656"/>
              <a:ext cx="2736304" cy="807715"/>
            </a:xfrm>
            <a:prstGeom prst="rect">
              <a:avLst/>
            </a:prstGeom>
          </p:spPr>
        </p:pic>
        <p:pic>
          <p:nvPicPr>
            <p:cNvPr id="7" name="pasted-image.tif"/>
            <p:cNvPicPr/>
            <p:nvPr userDrawn="1"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2987824" y="543200"/>
              <a:ext cx="2664296" cy="365922"/>
            </a:xfrm>
            <a:prstGeom prst="rect">
              <a:avLst/>
            </a:prstGeom>
            <a:ln w="12700">
              <a:miter lim="400000"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lang="pl-PL" sz="1100" b="1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335088" y="2505074"/>
            <a:ext cx="6829425" cy="22200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579" tIns="88760" rIns="81579" bIns="40790"/>
          <a:lstStyle/>
          <a:p>
            <a:pPr algn="ctr"/>
            <a:r>
              <a:rPr lang="pl-PL" sz="2400" b="1" dirty="0" smtClean="0"/>
              <a:t>ZASADY RÓWNOŚCI SZANS I NIEDYSKRYMINACJI, W TYM DOSTĘPNOŚCI DLA OSÓB Z NIEPEŁNOSPRAWNOŚCIAMI ORAZ ZASADY RÓWNOŚCI SZANS KOBIET I MĘŻCZYZN W RAMACH</a:t>
            </a:r>
          </a:p>
          <a:p>
            <a:pPr algn="ctr"/>
            <a:r>
              <a:rPr lang="pl-PL" sz="2400" b="1" dirty="0" smtClean="0"/>
              <a:t>FUNDUSZY UNIJNYCH NA LATA 2014-2020</a:t>
            </a:r>
            <a:endParaRPr lang="en-US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u="sng" dirty="0" smtClean="0"/>
              <a:t>Ważne pojęcia</a:t>
            </a:r>
            <a:endParaRPr lang="pl-PL" b="1" u="sng" dirty="0"/>
          </a:p>
          <a:p>
            <a:r>
              <a:rPr lang="pl-PL" b="1" dirty="0" smtClean="0"/>
              <a:t>Dyskryminacja</a:t>
            </a:r>
            <a:r>
              <a:rPr lang="pl-PL" dirty="0" smtClean="0"/>
              <a:t> </a:t>
            </a:r>
            <a:r>
              <a:rPr lang="pl-PL" dirty="0"/>
              <a:t>– jakiekolwiek różnicowanie, wykluczanie lub ograniczanie ze względu</a:t>
            </a:r>
          </a:p>
          <a:p>
            <a:r>
              <a:rPr lang="pl-PL" dirty="0"/>
              <a:t>na jakiekolwiek przesłanki (np. wiek, niepełnosprawność, płeć, rasę, orientację</a:t>
            </a:r>
          </a:p>
          <a:p>
            <a:r>
              <a:rPr lang="pl-PL" dirty="0"/>
              <a:t>seksualną, pochodzenie etniczne, religię lub światopogląd itp.), którego celem lub</a:t>
            </a:r>
          </a:p>
          <a:p>
            <a:r>
              <a:rPr lang="pl-PL" dirty="0"/>
              <a:t>skutkiem jest naruszenie lub zniweczenie uznania, korzystania lub wykonywania</a:t>
            </a:r>
          </a:p>
          <a:p>
            <a:r>
              <a:rPr lang="pl-PL" dirty="0"/>
              <a:t>wszelkich praw człowieka i podstawowych wolności w dziedzinie polityki, gospodarki,</a:t>
            </a:r>
          </a:p>
          <a:p>
            <a:r>
              <a:rPr lang="pl-PL" dirty="0"/>
              <a:t>społecznej, kulturalnej, obywatelskiej lub w jakiejkolwiek innej, na zasadzie równości</a:t>
            </a:r>
          </a:p>
          <a:p>
            <a:r>
              <a:rPr lang="pl-PL" dirty="0"/>
              <a:t>z innymi osobami. Wyróżnia się różne rodzaje dyskryminacji, m.in. pośrednią,</a:t>
            </a:r>
          </a:p>
          <a:p>
            <a:r>
              <a:rPr lang="pl-PL" dirty="0"/>
              <a:t>bezpośrednią, wielokrotną, w tym krzyżową, indywidualną, instytucjonalną,</a:t>
            </a:r>
          </a:p>
          <a:p>
            <a:r>
              <a:rPr lang="pl-PL" dirty="0"/>
              <a:t>strukturalną.</a:t>
            </a:r>
          </a:p>
          <a:p>
            <a:r>
              <a:rPr lang="pl-PL" b="1" dirty="0" smtClean="0"/>
              <a:t>Dyskryminacja </a:t>
            </a:r>
            <a:r>
              <a:rPr lang="pl-PL" b="1" dirty="0"/>
              <a:t>ze względu na niepełnosprawność </a:t>
            </a:r>
            <a:r>
              <a:rPr lang="pl-PL" dirty="0"/>
              <a:t>– jakiekolwiek różnicowanie,</a:t>
            </a:r>
          </a:p>
          <a:p>
            <a:r>
              <a:rPr lang="pl-PL" dirty="0"/>
              <a:t>wykluczanie lub ograniczanie ze względu na niepełnosprawność, którego celem lub</a:t>
            </a:r>
          </a:p>
          <a:p>
            <a:r>
              <a:rPr lang="pl-PL" dirty="0"/>
              <a:t>skutkiem jest naruszenie lub zniweczenie uznania, korzystania lub wykonywania</a:t>
            </a:r>
          </a:p>
          <a:p>
            <a:r>
              <a:rPr lang="pl-PL" dirty="0"/>
              <a:t>wszelkich praw człowieka i podstawowych wolności w dziedzinie polityki, gospodarki,</a:t>
            </a:r>
          </a:p>
          <a:p>
            <a:r>
              <a:rPr lang="pl-PL" dirty="0"/>
              <a:t>społecznej, kulturalnej, obywatelskiej lub w jakiejkolwiek innej, na zasadzie równości</a:t>
            </a:r>
          </a:p>
          <a:p>
            <a:r>
              <a:rPr lang="pl-PL" dirty="0"/>
              <a:t>z innymi osobami. Obejmuje to wszelkie przejawy dyskryminacji, w tym odmowę</a:t>
            </a:r>
          </a:p>
          <a:p>
            <a:r>
              <a:rPr lang="pl-PL" dirty="0"/>
              <a:t>racjonalnego usprawnienia.</a:t>
            </a:r>
          </a:p>
        </p:txBody>
      </p:sp>
    </p:spTree>
    <p:extLst>
      <p:ext uri="{BB962C8B-B14F-4D97-AF65-F5344CB8AC3E}">
        <p14:creationId xmlns:p14="http://schemas.microsoft.com/office/powerpoint/2010/main" val="20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90872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Koncepcja uniwersalnego projektowania </a:t>
            </a:r>
            <a:r>
              <a:rPr lang="pl-PL" dirty="0"/>
              <a:t>– projektowanie produktów, środowiska,</a:t>
            </a:r>
          </a:p>
          <a:p>
            <a:r>
              <a:rPr lang="pl-PL" dirty="0"/>
              <a:t>programów i usług w taki sposób, by były użyteczne dla wszystkich, w możliwie</a:t>
            </a:r>
          </a:p>
          <a:p>
            <a:r>
              <a:rPr lang="pl-PL" dirty="0"/>
              <a:t>największym stopniu, bez potrzeby adaptacji lub specjalistycznego projektowania.</a:t>
            </a:r>
          </a:p>
          <a:p>
            <a:r>
              <a:rPr lang="pl-PL" dirty="0"/>
              <a:t>Uniwersalne projektowanie nie wyklucza możliwości zapewniania dodatkowych</a:t>
            </a:r>
          </a:p>
          <a:p>
            <a:r>
              <a:rPr lang="pl-PL" dirty="0"/>
              <a:t>udogodnień dla szczególnych grup osób z niepełnosprawnościami, jeżeli jest to</a:t>
            </a:r>
          </a:p>
          <a:p>
            <a:r>
              <a:rPr lang="pl-PL" dirty="0"/>
              <a:t>potrzebne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b="1" dirty="0" smtClean="0"/>
              <a:t>Mechanizm </a:t>
            </a:r>
            <a:r>
              <a:rPr lang="pl-PL" b="1" dirty="0"/>
              <a:t>racjonalnych usprawnień </a:t>
            </a:r>
            <a:r>
              <a:rPr lang="pl-PL" dirty="0"/>
              <a:t>– konieczne i odpowiednie zmiany oraz</a:t>
            </a:r>
          </a:p>
          <a:p>
            <a:r>
              <a:rPr lang="pl-PL" dirty="0"/>
              <a:t>dostosowania, nienakładające nieproporcjonalnego lub nadmiernego obciążenia,</a:t>
            </a:r>
          </a:p>
          <a:p>
            <a:r>
              <a:rPr lang="pl-PL" dirty="0"/>
              <a:t>rozpatrywane osobno dla każdego konkretnego przypadku, w celu zapewnienia</a:t>
            </a:r>
          </a:p>
          <a:p>
            <a:r>
              <a:rPr lang="pl-PL" dirty="0"/>
              <a:t>osobom z niepełnosprawnościami możliwości korzystania z wszelkich praw człowieka</a:t>
            </a:r>
          </a:p>
          <a:p>
            <a:r>
              <a:rPr lang="pl-PL" dirty="0"/>
              <a:t>i podstawowych wolności oraz ich wykonywania na zasadzie równości z innymi</a:t>
            </a:r>
          </a:p>
          <a:p>
            <a:r>
              <a:rPr lang="pl-PL" dirty="0"/>
              <a:t>osobami</a:t>
            </a:r>
            <a:r>
              <a:rPr lang="pl-PL" dirty="0" smtClean="0"/>
              <a:t>.</a:t>
            </a:r>
          </a:p>
          <a:p>
            <a:r>
              <a:rPr lang="pl-PL" b="1" dirty="0"/>
              <a:t>Język łatwy </a:t>
            </a:r>
            <a:r>
              <a:rPr lang="pl-PL" dirty="0"/>
              <a:t>– sposób prezentowania informacji w sposób przystępny dla odbiorców</a:t>
            </a:r>
          </a:p>
          <a:p>
            <a:r>
              <a:rPr lang="pl-PL" dirty="0"/>
              <a:t>o różnorodnych potrzebach. To język łatwy do czytania i zrozumienia, prosty w treści</a:t>
            </a:r>
          </a:p>
          <a:p>
            <a:r>
              <a:rPr lang="pl-PL" dirty="0"/>
              <a:t>i formie. Ma zastosowanie do różnych rodzajów informacji: pisanej (w tym do</a:t>
            </a:r>
          </a:p>
          <a:p>
            <a:r>
              <a:rPr lang="pl-PL" dirty="0"/>
              <a:t>ilustracji), elektronicznej, video i audio oraz do różnych kategorii odbiorców (np. </a:t>
            </a:r>
            <a:r>
              <a:rPr lang="pl-PL" dirty="0" smtClean="0"/>
              <a:t>osób niedowidzących</a:t>
            </a:r>
            <a:r>
              <a:rPr lang="pl-PL" dirty="0"/>
              <a:t>, osób niedosłyszących, osób z niepełnosprawnością intelektualną).</a:t>
            </a:r>
          </a:p>
        </p:txBody>
      </p:sp>
    </p:spTree>
    <p:extLst>
      <p:ext uri="{BB962C8B-B14F-4D97-AF65-F5344CB8AC3E}">
        <p14:creationId xmlns:p14="http://schemas.microsoft.com/office/powerpoint/2010/main" val="38603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147966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Podwójne podejście (</a:t>
            </a:r>
            <a:r>
              <a:rPr lang="pl-PL" b="1" i="1" dirty="0"/>
              <a:t>dual </a:t>
            </a:r>
            <a:r>
              <a:rPr lang="pl-PL" b="1" i="1" dirty="0" err="1"/>
              <a:t>approach</a:t>
            </a:r>
            <a:r>
              <a:rPr lang="pl-PL" b="1" i="1" dirty="0"/>
              <a:t>) </a:t>
            </a:r>
            <a:r>
              <a:rPr lang="pl-PL" dirty="0"/>
              <a:t>– oznacza podejście, w ramach którego z jednej</a:t>
            </a:r>
          </a:p>
          <a:p>
            <a:r>
              <a:rPr lang="pl-PL" dirty="0"/>
              <a:t>strony na poziomie PO są zaplanowane priorytety inwestycyjne, które zawierają</a:t>
            </a:r>
          </a:p>
          <a:p>
            <a:r>
              <a:rPr lang="pl-PL" dirty="0"/>
              <a:t>specjalne działania (</a:t>
            </a:r>
            <a:r>
              <a:rPr lang="pl-PL" i="1" dirty="0" err="1"/>
              <a:t>specific</a:t>
            </a:r>
            <a:r>
              <a:rPr lang="pl-PL" i="1" dirty="0"/>
              <a:t> </a:t>
            </a:r>
            <a:r>
              <a:rPr lang="pl-PL" i="1" dirty="0" err="1"/>
              <a:t>actions</a:t>
            </a:r>
            <a:r>
              <a:rPr lang="pl-PL" dirty="0"/>
              <a:t>) adresowane do osób narażonych na</a:t>
            </a:r>
          </a:p>
          <a:p>
            <a:r>
              <a:rPr lang="pl-PL" dirty="0"/>
              <a:t>dyskryminację w związku z ich gorszą sytuacją w danym obszarze wsparcia</a:t>
            </a:r>
          </a:p>
          <a:p>
            <a:r>
              <a:rPr lang="pl-PL" dirty="0"/>
              <a:t>(np. w edukacji, sektorze ochrony zdrowia, B+R – przykładowo Priorytet Inwestycyjny</a:t>
            </a:r>
          </a:p>
          <a:p>
            <a:r>
              <a:rPr lang="pl-PL" dirty="0"/>
              <a:t>8iv. wskazany w Umowie Partnerstwa dotyczący wyrównywania szans kobiet</a:t>
            </a:r>
          </a:p>
          <a:p>
            <a:r>
              <a:rPr lang="pl-PL" dirty="0"/>
              <a:t>i mężczyzn na rynku pracy). Z drugiej strony natomiast podejście to oznacza, że</a:t>
            </a:r>
          </a:p>
          <a:p>
            <a:r>
              <a:rPr lang="pl-PL" dirty="0"/>
              <a:t>równość szans jest uwzględniana horyzontalnie (</a:t>
            </a:r>
            <a:r>
              <a:rPr lang="pl-PL" i="1" dirty="0" err="1"/>
              <a:t>horizontal</a:t>
            </a:r>
            <a:r>
              <a:rPr lang="pl-PL" i="1" dirty="0"/>
              <a:t> </a:t>
            </a:r>
            <a:r>
              <a:rPr lang="pl-PL" i="1" dirty="0" err="1"/>
              <a:t>issues</a:t>
            </a:r>
            <a:r>
              <a:rPr lang="pl-PL" dirty="0"/>
              <a:t>) na każdym etapie</a:t>
            </a:r>
          </a:p>
          <a:p>
            <a:r>
              <a:rPr lang="pl-PL" dirty="0"/>
              <a:t>wdrażania PO (programowania, monitorowania, kontroli, ewaluacji, informacji</a:t>
            </a:r>
          </a:p>
          <a:p>
            <a:r>
              <a:rPr lang="pl-PL" dirty="0"/>
              <a:t>i promocji itd.), w tym również poprzez działania podejmowane w innych niż te</a:t>
            </a:r>
          </a:p>
          <a:p>
            <a:r>
              <a:rPr lang="pl-PL" dirty="0"/>
              <a:t>dotyczące równości szans priorytetach inwestycyjnych</a:t>
            </a:r>
            <a:r>
              <a:rPr lang="pl-PL" dirty="0" smtClean="0"/>
              <a:t>.</a:t>
            </a:r>
          </a:p>
          <a:p>
            <a:r>
              <a:rPr lang="pl-PL" b="1" dirty="0"/>
              <a:t>Zasada równości szans kobiet i </a:t>
            </a:r>
            <a:r>
              <a:rPr lang="pl-PL" b="1" dirty="0" smtClean="0"/>
              <a:t>mężczyzn </a:t>
            </a:r>
            <a:r>
              <a:rPr lang="pl-PL" dirty="0" smtClean="0"/>
              <a:t>– </a:t>
            </a:r>
            <a:r>
              <a:rPr lang="pl-PL" dirty="0"/>
              <a:t>zasada ta ma prowadzić do</a:t>
            </a:r>
          </a:p>
          <a:p>
            <a:r>
              <a:rPr lang="pl-PL" dirty="0"/>
              <a:t>podejmowania działań na rzecz osiągnięcia stanu, w którym kobietom i mężczyznom</a:t>
            </a:r>
          </a:p>
          <a:p>
            <a:r>
              <a:rPr lang="pl-PL" dirty="0"/>
              <a:t>przypisuje się taką samą wartość społeczną, równe prawa i równe obowiązki oraz</a:t>
            </a:r>
          </a:p>
          <a:p>
            <a:r>
              <a:rPr lang="pl-PL" dirty="0" smtClean="0"/>
              <a:t>gdy </a:t>
            </a:r>
            <a:r>
              <a:rPr lang="pl-PL" dirty="0"/>
              <a:t>mają oni równy dostęp do zasobów (środki finansowe, szanse rozwoju), z </a:t>
            </a:r>
            <a:r>
              <a:rPr lang="pl-PL" dirty="0" smtClean="0"/>
              <a:t>których mogą </a:t>
            </a:r>
            <a:r>
              <a:rPr lang="pl-PL" dirty="0"/>
              <a:t>korzystać. Zasada ta ma gwarantować możliwość wyboru drogi życiowej </a:t>
            </a:r>
            <a:r>
              <a:rPr lang="pl-PL" dirty="0" smtClean="0"/>
              <a:t>bez ograniczeń </a:t>
            </a:r>
            <a:r>
              <a:rPr lang="pl-PL" dirty="0"/>
              <a:t>wynikających ze stereotypów płci.</a:t>
            </a:r>
          </a:p>
        </p:txBody>
      </p:sp>
    </p:spTree>
    <p:extLst>
      <p:ext uri="{BB962C8B-B14F-4D97-AF65-F5344CB8AC3E}">
        <p14:creationId xmlns:p14="http://schemas.microsoft.com/office/powerpoint/2010/main" val="12848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1256" y="1340768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Polityka równości szans kobiet i mężczyzn </a:t>
            </a:r>
            <a:r>
              <a:rPr lang="pl-PL" dirty="0"/>
              <a:t>– uwzględnianie perspektywy płci</a:t>
            </a:r>
          </a:p>
          <a:p>
            <a:r>
              <a:rPr lang="pl-PL" dirty="0"/>
              <a:t>w głównym nurcie wszystkich procesów politycznych, priorytetów i działań w ramach</a:t>
            </a:r>
          </a:p>
          <a:p>
            <a:r>
              <a:rPr lang="pl-PL" dirty="0"/>
              <a:t>PO, na wszystkich jego etapach wdrażania, to jest na etapie planowania, realizacji</a:t>
            </a:r>
          </a:p>
          <a:p>
            <a:r>
              <a:rPr lang="pl-PL" dirty="0"/>
              <a:t>i ewaluacji. Polityka równości szans kobiet i mężczyzn to celowe, systematyczne</a:t>
            </a:r>
          </a:p>
          <a:p>
            <a:r>
              <a:rPr lang="pl-PL" dirty="0"/>
              <a:t>i świadome ocenianie danej polityki i działań z perspektywy wpływu na warunki życia</a:t>
            </a:r>
          </a:p>
          <a:p>
            <a:r>
              <a:rPr lang="pl-PL" dirty="0"/>
              <a:t>kobiet i mężczyzn, które ma na celu przeciwdziałanie dyskryminacji i osiągnięcie</a:t>
            </a:r>
          </a:p>
          <a:p>
            <a:r>
              <a:rPr lang="pl-PL" dirty="0"/>
              <a:t>równości szans kobiet i mężczyzn.</a:t>
            </a:r>
          </a:p>
          <a:p>
            <a:r>
              <a:rPr lang="pl-PL" b="1" dirty="0" smtClean="0"/>
              <a:t>Standard </a:t>
            </a:r>
            <a:r>
              <a:rPr lang="pl-PL" b="1" dirty="0"/>
              <a:t>minimum </a:t>
            </a:r>
            <a:r>
              <a:rPr lang="pl-PL" dirty="0"/>
              <a:t>– narzędzie używane do oceny realizacji zasady równości szans</a:t>
            </a:r>
          </a:p>
          <a:p>
            <a:r>
              <a:rPr lang="pl-PL" dirty="0"/>
              <a:t>kobiet i mężczyzn w ramach projektów współfinansowanych z EFS (załącznik nr 1 do</a:t>
            </a:r>
          </a:p>
          <a:p>
            <a:r>
              <a:rPr lang="pl-PL" dirty="0"/>
              <a:t>Wytycznych). Narzędzie to obejmuje zestaw pięciu zagadnień i ocenia czy</a:t>
            </a:r>
          </a:p>
          <a:p>
            <a:r>
              <a:rPr lang="pl-PL" dirty="0"/>
              <a:t>wnioskodawca uwzględnił kwestie równościowe w ramach analizy problematyki</a:t>
            </a:r>
          </a:p>
          <a:p>
            <a:r>
              <a:rPr lang="pl-PL" dirty="0"/>
              <a:t>projektu, zaplanowanych działań, wskaźników i opisu wpływu realizacji projektu na</a:t>
            </a:r>
          </a:p>
          <a:p>
            <a:r>
              <a:rPr lang="pl-PL" dirty="0"/>
              <a:t>sytuację kobiet i mężczyzn, a także w ramach działań na rzecz zespołu projektowego</a:t>
            </a:r>
          </a:p>
        </p:txBody>
      </p:sp>
    </p:spTree>
    <p:extLst>
      <p:ext uri="{BB962C8B-B14F-4D97-AF65-F5344CB8AC3E}">
        <p14:creationId xmlns:p14="http://schemas.microsoft.com/office/powerpoint/2010/main" val="23347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5400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Zmiany struktury wiekowej ludności i potrzeby osób z niepełnosprawnościami</a:t>
            </a:r>
          </a:p>
          <a:p>
            <a:r>
              <a:rPr lang="pl-PL" dirty="0"/>
              <a:t>wymagają wzmocnienia i rozszerzenia działań na rzecz poprawy dostępności osób</a:t>
            </a:r>
          </a:p>
          <a:p>
            <a:r>
              <a:rPr lang="pl-PL" dirty="0"/>
              <a:t>o różnych potrzebach funkcjonalnych jako pełnego warunku uczestnictwa w życiu</a:t>
            </a:r>
          </a:p>
          <a:p>
            <a:r>
              <a:rPr lang="pl-PL" dirty="0"/>
              <a:t>społecznym i gospodarczym. Problem dostępności jest bowiem zagadnieniem</a:t>
            </a:r>
          </a:p>
          <a:p>
            <a:r>
              <a:rPr lang="pl-PL" dirty="0"/>
              <a:t>horyzontalnym, które warunkuje aktywność zawodową i społeczną osób zagrożonych</a:t>
            </a:r>
          </a:p>
          <a:p>
            <a:r>
              <a:rPr lang="pl-PL" dirty="0"/>
              <a:t>wykluczeniem, w tym wiąże się z efektywnym wykorzystaniem kapitału ludzkiego</a:t>
            </a:r>
            <a:r>
              <a:rPr lang="pl-PL" dirty="0" smtClean="0"/>
              <a:t>.</a:t>
            </a:r>
          </a:p>
          <a:p>
            <a:r>
              <a:rPr lang="pl-PL" dirty="0"/>
              <a:t>Jednym z celów określonych w Strategii Europa 2020 jest osiągnięcie przez UE,</a:t>
            </a:r>
          </a:p>
          <a:p>
            <a:r>
              <a:rPr lang="pl-PL" dirty="0"/>
              <a:t>wskaźnika zatrudnienia dla osób w wieku 20-64 lata (obydwu płci) na poziomie 75%.</a:t>
            </a:r>
          </a:p>
          <a:p>
            <a:r>
              <a:rPr lang="pl-PL" dirty="0"/>
              <a:t>Związanym z tym celem krajowym dla Polski jest osiągnięcie stopy zatrudnienia na</a:t>
            </a:r>
          </a:p>
          <a:p>
            <a:r>
              <a:rPr lang="pl-PL" dirty="0"/>
              <a:t>poziomie 71%. Biorąc pod uwagę fakt, że według wyników Narodowego Spisu</a:t>
            </a:r>
          </a:p>
          <a:p>
            <a:r>
              <a:rPr lang="pl-PL" dirty="0"/>
              <a:t>Powszechnego Ludności i Mieszkań z 2011 roku liczba </a:t>
            </a:r>
            <a:r>
              <a:rPr lang="pl-PL" dirty="0" smtClean="0"/>
              <a:t>osób z </a:t>
            </a:r>
            <a:r>
              <a:rPr lang="pl-PL" dirty="0"/>
              <a:t>niepełnosprawnościami w Polsce wynosiła około 4,7 mln (co oznacza około </a:t>
            </a:r>
            <a:r>
              <a:rPr lang="pl-PL" dirty="0" smtClean="0"/>
              <a:t>12% całej </a:t>
            </a:r>
            <a:r>
              <a:rPr lang="pl-PL" dirty="0"/>
              <a:t>populacji kraju), osiągnięcie ww. wskaźnika bez udziału </a:t>
            </a:r>
            <a:r>
              <a:rPr lang="pl-PL" dirty="0" smtClean="0"/>
              <a:t>osób z </a:t>
            </a:r>
            <a:r>
              <a:rPr lang="pl-PL" dirty="0"/>
              <a:t>niepełnosprawnościami wydaje się być bardzo trudne. Potwierdzają to </a:t>
            </a:r>
            <a:r>
              <a:rPr lang="pl-PL" dirty="0" smtClean="0"/>
              <a:t>również wyniki </a:t>
            </a:r>
            <a:r>
              <a:rPr lang="pl-PL" dirty="0"/>
              <a:t>badań, które choć wskazują, że sytuacja osób z </a:t>
            </a:r>
            <a:r>
              <a:rPr lang="pl-PL" dirty="0" smtClean="0"/>
              <a:t>niepełnosprawnościami w </a:t>
            </a:r>
            <a:r>
              <a:rPr lang="pl-PL" dirty="0"/>
              <a:t>ciągu ostatnich kilku lat wyraźnie się poprawia to nadal jest znacznie </a:t>
            </a:r>
            <a:r>
              <a:rPr lang="pl-PL" dirty="0" smtClean="0"/>
              <a:t>trudniejsza niż </a:t>
            </a:r>
            <a:r>
              <a:rPr lang="pl-PL" dirty="0"/>
              <a:t>osób bez dysfunkcji. W 2013 r. 17,3% osób </a:t>
            </a:r>
            <a:r>
              <a:rPr lang="pl-PL" dirty="0" smtClean="0"/>
              <a:t>z niepełnosprawnościami </a:t>
            </a:r>
            <a:r>
              <a:rPr lang="pl-PL" dirty="0"/>
              <a:t>w </a:t>
            </a:r>
            <a:r>
              <a:rPr lang="pl-PL" dirty="0" smtClean="0"/>
              <a:t>wieku 15 </a:t>
            </a:r>
            <a:r>
              <a:rPr lang="pl-PL" dirty="0"/>
              <a:t>lat i więcej było aktywnych zawodowo, natomiast stopa bezrobocia dla tej </a:t>
            </a:r>
            <a:r>
              <a:rPr lang="pl-PL" dirty="0" smtClean="0"/>
              <a:t>grupy osób </a:t>
            </a:r>
            <a:r>
              <a:rPr lang="pl-PL" dirty="0"/>
              <a:t>wyniosła 16,9%.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37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dirty="0"/>
              <a:t>Osoby z niepełnosprawnościami to w takim samym stopniu jak osoby pełnosprawne</a:t>
            </a:r>
          </a:p>
          <a:p>
            <a:r>
              <a:rPr lang="pl-PL" sz="1700" dirty="0"/>
              <a:t>konsumenci i niezależni obywatele posiadający prawa i obowiązki, zdolni</a:t>
            </a:r>
          </a:p>
          <a:p>
            <a:r>
              <a:rPr lang="pl-PL" sz="1700" dirty="0"/>
              <a:t>podejmować ważne decyzje i ponosić odpowiedzialność za sprawy, które ich</a:t>
            </a:r>
          </a:p>
          <a:p>
            <a:r>
              <a:rPr lang="pl-PL" sz="1700" dirty="0"/>
              <a:t>dotyczą. Należy więc skupić się na umożliwieniu udziału osób</a:t>
            </a:r>
          </a:p>
          <a:p>
            <a:r>
              <a:rPr lang="pl-PL" sz="1700" dirty="0"/>
              <a:t>z niepełnosprawnościami w życiu społecznym, a także wyeliminowaniu wszelkich</a:t>
            </a:r>
          </a:p>
          <a:p>
            <a:r>
              <a:rPr lang="pl-PL" sz="1700" dirty="0"/>
              <a:t>podziałów (np. w edukacji, zatrudnieniu). Osoby z niepełnosprawnościami stanowią</a:t>
            </a:r>
          </a:p>
          <a:p>
            <a:r>
              <a:rPr lang="pl-PL" sz="1700" dirty="0"/>
              <a:t>bowiem niewykorzystany potencjał polskiej gospodarki. Są to w większości osoby</a:t>
            </a:r>
          </a:p>
          <a:p>
            <a:r>
              <a:rPr lang="pl-PL" sz="1700" dirty="0"/>
              <a:t>z możliwościami i dużą motywacją do pracy. Budowanie przyjaznego i dostępnego</a:t>
            </a:r>
          </a:p>
          <a:p>
            <a:r>
              <a:rPr lang="pl-PL" sz="1700" dirty="0"/>
              <a:t>środowiska może więc przynieść korzyści (również ekonomiczne) wszystkim, nie</a:t>
            </a:r>
          </a:p>
          <a:p>
            <a:r>
              <a:rPr lang="pl-PL" sz="1700" dirty="0"/>
              <a:t>tylko osobom z niepełnosprawnościami.</a:t>
            </a:r>
          </a:p>
          <a:p>
            <a:r>
              <a:rPr lang="pl-PL" sz="1700" dirty="0" smtClean="0"/>
              <a:t>Zobowiązania </a:t>
            </a:r>
            <a:r>
              <a:rPr lang="pl-PL" sz="1700" dirty="0"/>
              <a:t>wynikające z ratyfikowanej przez Polskę Konwencji powinny być</a:t>
            </a:r>
          </a:p>
          <a:p>
            <a:r>
              <a:rPr lang="pl-PL" sz="1700" dirty="0"/>
              <a:t>realizowane m.in. w ramach EFSI. W Europejskiej strategii w sprawie</a:t>
            </a:r>
          </a:p>
          <a:p>
            <a:r>
              <a:rPr lang="pl-PL" sz="1700" dirty="0"/>
              <a:t>niepełnosprawności wskazano, że będzie ona wspierać działania krajowe, w tym</a:t>
            </a:r>
          </a:p>
          <a:p>
            <a:r>
              <a:rPr lang="pl-PL" sz="1700" dirty="0"/>
              <a:t>wdrażające zobowiązania Konwencji, poprzez wsparcie w integracji na rynku pracy</a:t>
            </a:r>
          </a:p>
          <a:p>
            <a:r>
              <a:rPr lang="pl-PL" sz="1700" dirty="0"/>
              <a:t>dzięki wykorzystaniu EFS. Kwestie podkreślane w obydwu tych dokumentach to</a:t>
            </a:r>
          </a:p>
          <a:p>
            <a:r>
              <a:rPr lang="pl-PL" sz="1700" dirty="0"/>
              <a:t>przede wszystkim wspieranie aktywizacji zawodowej, utrzymania i powrotu do pracy</a:t>
            </a:r>
          </a:p>
          <a:p>
            <a:r>
              <a:rPr lang="pl-PL" sz="1700" dirty="0"/>
              <a:t>przez osoby z niepełnosprawnościami, a także edukacja i kształcenie tych osób.</a:t>
            </a:r>
          </a:p>
          <a:p>
            <a:r>
              <a:rPr lang="pl-PL" sz="1700" dirty="0"/>
              <a:t>Dotyczy to również obszarów, takich jak walka z ubóstwem i wykluczeniem</a:t>
            </a:r>
          </a:p>
          <a:p>
            <a:r>
              <a:rPr lang="pl-PL" sz="1700" dirty="0"/>
              <a:t>społecznym, rozwój nowoczesnych, dostępnych technologii </a:t>
            </a:r>
            <a:r>
              <a:rPr lang="pl-PL" sz="1700" dirty="0" smtClean="0"/>
              <a:t>informacyjno-komunikacyjnych</a:t>
            </a:r>
            <a:r>
              <a:rPr lang="pl-PL" sz="1700" dirty="0"/>
              <a:t>,</a:t>
            </a:r>
          </a:p>
          <a:p>
            <a:r>
              <a:rPr lang="pl-PL" sz="1700" dirty="0"/>
              <a:t>kompensacyjnych itd.</a:t>
            </a:r>
          </a:p>
        </p:txBody>
      </p:sp>
    </p:spTree>
    <p:extLst>
      <p:ext uri="{BB962C8B-B14F-4D97-AF65-F5344CB8AC3E}">
        <p14:creationId xmlns:p14="http://schemas.microsoft.com/office/powerpoint/2010/main" val="17409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969397"/>
            <a:ext cx="878497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dirty="0"/>
              <a:t>K</a:t>
            </a:r>
            <a:r>
              <a:rPr lang="pl-PL" sz="1700" dirty="0" smtClean="0"/>
              <a:t>ierunkiem </a:t>
            </a:r>
            <a:r>
              <a:rPr lang="pl-PL" sz="1700" dirty="0"/>
              <a:t>działań podmiotów krajowych, samorządowych,</a:t>
            </a:r>
          </a:p>
          <a:p>
            <a:r>
              <a:rPr lang="pl-PL" sz="1700" dirty="0"/>
              <a:t>gospodarczych oraz edukacyjnych – w tym podmiotów wdrażających działania</a:t>
            </a:r>
          </a:p>
          <a:p>
            <a:r>
              <a:rPr lang="pl-PL" sz="1700" dirty="0"/>
              <a:t>współfinansowane ze środków EFS, EFRR i FS – powinno być faktyczne</a:t>
            </a:r>
          </a:p>
          <a:p>
            <a:r>
              <a:rPr lang="pl-PL" sz="1700" dirty="0"/>
              <a:t>wykorzystanie koncepcji uniwersalnego projektowania lub mechanizmu racjonalnych</a:t>
            </a:r>
          </a:p>
          <a:p>
            <a:r>
              <a:rPr lang="pl-PL" sz="1700" dirty="0"/>
              <a:t>usprawnień.</a:t>
            </a:r>
          </a:p>
          <a:p>
            <a:r>
              <a:rPr lang="pl-PL" sz="1700" dirty="0" smtClean="0"/>
              <a:t>Zasada </a:t>
            </a:r>
            <a:r>
              <a:rPr lang="pl-PL" sz="1700" dirty="0"/>
              <a:t>równości szans kobiet i mężczyzn jest w przypadku funduszy unijnych jedną</a:t>
            </a:r>
          </a:p>
          <a:p>
            <a:r>
              <a:rPr lang="pl-PL" sz="1700" dirty="0"/>
              <a:t>z naczelnych i podstawowych zasad horyzontalnych, obowiązujących w całej UE. Ma</a:t>
            </a:r>
          </a:p>
          <a:p>
            <a:r>
              <a:rPr lang="pl-PL" sz="1700" dirty="0"/>
              <a:t>ona swoją podstawę prawną w art. 3 Traktatu o Unii Europejskiej, który wskazuje że</a:t>
            </a:r>
          </a:p>
          <a:p>
            <a:r>
              <a:rPr lang="pl-PL" sz="1700" dirty="0"/>
              <a:t>UE </a:t>
            </a:r>
            <a:r>
              <a:rPr lang="pl-PL" sz="1700" i="1" dirty="0"/>
              <a:t>zwalcza wykluczenie społeczne i dyskryminację oraz wspiera sprawiedliwość</a:t>
            </a:r>
            <a:endParaRPr lang="pl-PL" sz="1700" dirty="0"/>
          </a:p>
          <a:p>
            <a:r>
              <a:rPr lang="pl-PL" sz="1700" i="1" dirty="0"/>
              <a:t>społeczną i ochronę socjalną, równość kobiet i mężczyzn, solidarność między</a:t>
            </a:r>
            <a:endParaRPr lang="pl-PL" sz="1700" dirty="0"/>
          </a:p>
          <a:p>
            <a:r>
              <a:rPr lang="pl-PL" sz="1700" i="1" dirty="0"/>
              <a:t>pokoleniami oraz ochronę praw dziecka</a:t>
            </a:r>
            <a:r>
              <a:rPr lang="pl-PL" sz="1700" dirty="0"/>
              <a:t>. Kwestia równości szans kobiet i mężczyzn</a:t>
            </a:r>
          </a:p>
          <a:p>
            <a:r>
              <a:rPr lang="pl-PL" sz="1700" dirty="0"/>
              <a:t>została również uregulowana na gruncie prawa polskiego, przede wszystkim</a:t>
            </a:r>
          </a:p>
          <a:p>
            <a:r>
              <a:rPr lang="pl-PL" sz="1700" dirty="0"/>
              <a:t>w Konstytucji Rzeczypospolitej Polskiej, której art. 33 stanowi, że: </a:t>
            </a:r>
            <a:r>
              <a:rPr lang="pl-PL" sz="1700" i="1" dirty="0"/>
              <a:t>Kobieta</a:t>
            </a:r>
            <a:endParaRPr lang="pl-PL" sz="1700" dirty="0"/>
          </a:p>
          <a:p>
            <a:r>
              <a:rPr lang="pl-PL" sz="1700" i="1" dirty="0"/>
              <a:t>i mężczyzna w Rzeczypospolitej Polskiej mają równe prawa w życiu rodzinnym</a:t>
            </a:r>
            <a:r>
              <a:rPr lang="pl-PL" sz="1700" i="1" dirty="0" smtClean="0"/>
              <a:t>,</a:t>
            </a:r>
            <a:r>
              <a:rPr lang="pl-PL" sz="1700" i="1" dirty="0"/>
              <a:t> politycznym, społecznym i gospodarczym. Kobieta i mężczyzna mają</a:t>
            </a:r>
            <a:endParaRPr lang="pl-PL" sz="1700" dirty="0"/>
          </a:p>
          <a:p>
            <a:r>
              <a:rPr lang="pl-PL" sz="1700" i="1" dirty="0"/>
              <a:t>w szczególności równe prawo do kształcenia, zatrudnienia i awansów, do</a:t>
            </a:r>
            <a:endParaRPr lang="pl-PL" sz="1700" dirty="0"/>
          </a:p>
          <a:p>
            <a:r>
              <a:rPr lang="pl-PL" sz="1700" i="1" dirty="0"/>
              <a:t>jednakowego wynagradzania za pracę jednakowej wartości, do zabezpieczenia</a:t>
            </a:r>
            <a:endParaRPr lang="pl-PL" sz="1700" dirty="0"/>
          </a:p>
          <a:p>
            <a:r>
              <a:rPr lang="pl-PL" sz="1700" i="1" dirty="0"/>
              <a:t>społecznego oraz do zajmowania stanowisk, pełnienia funkcji oraz uzyskiwania</a:t>
            </a:r>
            <a:endParaRPr lang="pl-PL" sz="1700" dirty="0"/>
          </a:p>
          <a:p>
            <a:r>
              <a:rPr lang="pl-PL" sz="1700" i="1" dirty="0"/>
              <a:t>godności publicznych i odznaczeń</a:t>
            </a:r>
            <a:r>
              <a:rPr lang="pl-PL" sz="17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6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208941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Troska </a:t>
            </a:r>
            <a:r>
              <a:rPr lang="pl-PL" dirty="0"/>
              <a:t>o przestrzeganie zasady równości szans kobiet i mężczyzn oprócz obowiązku</a:t>
            </a:r>
          </a:p>
          <a:p>
            <a:r>
              <a:rPr lang="pl-PL" dirty="0"/>
              <a:t>prawnego, wynikającego z przepisów Konstytucji Rzeczypospolitej Polskiej, Traktatu</a:t>
            </a:r>
          </a:p>
          <a:p>
            <a:r>
              <a:rPr lang="pl-PL" dirty="0"/>
              <a:t>o Unii Europejskiej i innych, powiązanych z nim dokumentów UE, przynosi również</a:t>
            </a:r>
          </a:p>
          <a:p>
            <a:r>
              <a:rPr lang="pl-PL" dirty="0"/>
              <a:t>realne i rzeczywiste korzyści ekonomiczno – społeczne, a także jest niezbędnym</a:t>
            </a:r>
          </a:p>
          <a:p>
            <a:r>
              <a:rPr lang="pl-PL" dirty="0"/>
              <a:t>warunkiem realizacji celów strategicznych Strategii Europa 2020, dotyczących</a:t>
            </a:r>
          </a:p>
          <a:p>
            <a:r>
              <a:rPr lang="pl-PL" dirty="0"/>
              <a:t>stworzenia trwałego wzrostu gospodarczego i rozwoju społeczeństwa zwłaszcza</a:t>
            </a:r>
          </a:p>
          <a:p>
            <a:r>
              <a:rPr lang="pl-PL" dirty="0"/>
              <a:t>w kontekście wyrównywania wskaźnika zatrudnienia kobiet i mężczyzn</a:t>
            </a:r>
            <a:r>
              <a:rPr lang="pl-PL" dirty="0" smtClean="0"/>
              <a:t>.</a:t>
            </a:r>
          </a:p>
          <a:p>
            <a:r>
              <a:rPr lang="pl-PL" dirty="0"/>
              <a:t>Zasada równości szans i niedyskryminacji, w tym dostępności dla osób</a:t>
            </a:r>
          </a:p>
          <a:p>
            <a:r>
              <a:rPr lang="pl-PL" dirty="0"/>
              <a:t>z niepełnosprawnościami, a także zasada równości szans kobiet i mężczyzn, ze</a:t>
            </a:r>
          </a:p>
          <a:p>
            <a:r>
              <a:rPr lang="pl-PL" dirty="0"/>
              <a:t>względu na swój charakter, w głównej mierze będą realizowane w ramach PO</a:t>
            </a:r>
          </a:p>
          <a:p>
            <a:r>
              <a:rPr lang="pl-PL" dirty="0"/>
              <a:t>współfinansowanych z EFS. Nie oznacza to jednak, że automatycznie pozostałe</a:t>
            </a:r>
          </a:p>
          <a:p>
            <a:r>
              <a:rPr lang="pl-PL" dirty="0"/>
              <a:t>fundusze są neutralne wobec tych zasad. W związku z horyzontalnym charakterem</a:t>
            </a:r>
          </a:p>
          <a:p>
            <a:r>
              <a:rPr lang="pl-PL" dirty="0"/>
              <a:t>przedmiotowych zasad </a:t>
            </a:r>
            <a:r>
              <a:rPr lang="pl-PL" b="1" dirty="0"/>
              <a:t>wszystkie PO realizowane w ramach funduszy polityki</a:t>
            </a:r>
            <a:endParaRPr lang="pl-PL" dirty="0"/>
          </a:p>
          <a:p>
            <a:r>
              <a:rPr lang="pl-PL" b="1" dirty="0"/>
              <a:t>spójności powinny zaplanować mechanizmy pozwalające na przeciwdziałanie</a:t>
            </a:r>
            <a:endParaRPr lang="pl-PL" dirty="0"/>
          </a:p>
          <a:p>
            <a:r>
              <a:rPr lang="pl-PL" b="1" dirty="0"/>
              <a:t>wszelkim formom dyskryminacji, w tym dyskryminacji ze względu na</a:t>
            </a:r>
            <a:endParaRPr lang="pl-PL" dirty="0"/>
          </a:p>
          <a:p>
            <a:r>
              <a:rPr lang="pl-PL" b="1" dirty="0"/>
              <a:t>niepełnosprawność i płeć</a:t>
            </a:r>
            <a:r>
              <a:rPr lang="pl-PL" b="1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3765" y="1103658"/>
            <a:ext cx="8640763" cy="47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pl-PL" b="1" dirty="0">
                <a:solidFill>
                  <a:srgbClr val="5F5F5F"/>
                </a:solidFill>
                <a:latin typeface="Tahoma" pitchFamily="34" charset="0"/>
              </a:rPr>
              <a:t>Bariery równości </a:t>
            </a:r>
            <a:r>
              <a:rPr lang="pl-PL" b="1" dirty="0" smtClean="0">
                <a:solidFill>
                  <a:srgbClr val="5F5F5F"/>
                </a:solidFill>
                <a:latin typeface="Tahoma" pitchFamily="34" charset="0"/>
              </a:rPr>
              <a:t>płci</a:t>
            </a:r>
          </a:p>
          <a:p>
            <a:pPr defTabSz="914400">
              <a:lnSpc>
                <a:spcPct val="130000"/>
              </a:lnSpc>
            </a:pPr>
            <a:endParaRPr lang="pl-PL" b="1" dirty="0">
              <a:solidFill>
                <a:srgbClr val="5F5F5F"/>
              </a:solidFill>
              <a:latin typeface="Tahoma" pitchFamily="34" charset="0"/>
            </a:endParaRP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1. Segregacja pozioma i pionowa na rynku pracy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2. Różnice w płacach kobiet i mężczyzn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3. Mała dostępność elastycznych rozwiązań czasu pracy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4. Niski udział mężczyzn w wypełnianiu obowiązków rodzinnych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5. Niski udział kobiet w procesach podejmowania decyzji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6. Przemoc ze względu na płeć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7. Niewidoczność płci w ochronie zdrowia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8. Niewystarczający system opieki przedszkolnej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9. Stereotypy płci we wszystkich obszarach</a:t>
            </a:r>
          </a:p>
          <a:p>
            <a:pPr defTabSz="914400">
              <a:lnSpc>
                <a:spcPct val="130000"/>
              </a:lnSpc>
            </a:pPr>
            <a:r>
              <a:rPr lang="pl-PL" dirty="0">
                <a:solidFill>
                  <a:srgbClr val="000000"/>
                </a:solidFill>
                <a:latin typeface="Tahoma" pitchFamily="34" charset="0"/>
              </a:rPr>
              <a:t>10. Dyskryminacja wielokrotna, szczególnie w odniesieniu do kobiet starszych, imigrujących, niepełnosprawnych oraz należących do mniejszości etnicznych.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odtytuł 2"/>
          <p:cNvSpPr>
            <a:spLocks/>
          </p:cNvSpPr>
          <p:nvPr/>
        </p:nvSpPr>
        <p:spPr bwMode="auto">
          <a:xfrm>
            <a:off x="468313" y="1267618"/>
            <a:ext cx="8280400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pl-PL" sz="2400" b="1" dirty="0"/>
              <a:t>Z</a:t>
            </a:r>
            <a:r>
              <a:rPr lang="pl-PL" sz="2400" b="1" dirty="0" smtClean="0"/>
              <a:t>asada </a:t>
            </a:r>
            <a:r>
              <a:rPr lang="pl-PL" sz="2400" b="1" dirty="0"/>
              <a:t>równości </a:t>
            </a:r>
            <a:r>
              <a:rPr lang="pl-PL" sz="2400" b="1" dirty="0" smtClean="0"/>
              <a:t>szans kobiet </a:t>
            </a:r>
            <a:r>
              <a:rPr lang="pl-PL" sz="2400" b="1" dirty="0"/>
              <a:t>i mężczyzn powinna być wdrażana w </a:t>
            </a:r>
            <a:r>
              <a:rPr lang="pl-PL" sz="2400" b="1" dirty="0" smtClean="0"/>
              <a:t>postaci ukierunkowanych działań przejawiających się w:</a:t>
            </a:r>
          </a:p>
          <a:p>
            <a:endParaRPr lang="pl-PL" sz="2400" b="1" dirty="0">
              <a:solidFill>
                <a:srgbClr val="5F5F5F"/>
              </a:solidFill>
              <a:latin typeface="Tahoma" pitchFamily="34" charset="0"/>
            </a:endParaRPr>
          </a:p>
          <a:p>
            <a:endParaRPr lang="pl-PL" sz="2100" b="1" dirty="0">
              <a:solidFill>
                <a:srgbClr val="5F5F5F"/>
              </a:solidFill>
              <a:latin typeface="Tahoma" pitchFamily="34" charset="0"/>
            </a:endParaRPr>
          </a:p>
          <a:p>
            <a:r>
              <a:rPr lang="pl-PL" sz="1600" dirty="0"/>
              <a:t>a) </a:t>
            </a:r>
            <a:r>
              <a:rPr lang="pl-PL" sz="1600" dirty="0" smtClean="0"/>
              <a:t>dostępie </a:t>
            </a:r>
            <a:r>
              <a:rPr lang="pl-PL" sz="1600" dirty="0"/>
              <a:t>do zatrudnienia;</a:t>
            </a:r>
          </a:p>
          <a:p>
            <a:r>
              <a:rPr lang="pl-PL" sz="1600" dirty="0"/>
              <a:t>b) </a:t>
            </a:r>
            <a:r>
              <a:rPr lang="pl-PL" sz="1600" dirty="0" smtClean="0"/>
              <a:t>rozwoju </a:t>
            </a:r>
            <a:r>
              <a:rPr lang="pl-PL" sz="1600" dirty="0"/>
              <a:t>kariery;</a:t>
            </a:r>
          </a:p>
          <a:p>
            <a:r>
              <a:rPr lang="pl-PL" sz="1600" dirty="0"/>
              <a:t>c) </a:t>
            </a:r>
            <a:r>
              <a:rPr lang="pl-PL" sz="1600" dirty="0" smtClean="0"/>
              <a:t>zwalczaniu </a:t>
            </a:r>
            <a:r>
              <a:rPr lang="pl-PL" sz="1600" dirty="0"/>
              <a:t>zjawiska feminizacji ubóstwa;</a:t>
            </a:r>
          </a:p>
          <a:p>
            <a:r>
              <a:rPr lang="pl-PL" sz="1600" dirty="0" smtClean="0"/>
              <a:t>d) zwalczaniu </a:t>
            </a:r>
            <a:r>
              <a:rPr lang="pl-PL" sz="1600" dirty="0"/>
              <a:t>stereotypów związanych z płcią na rynku pracy;</a:t>
            </a:r>
          </a:p>
          <a:p>
            <a:r>
              <a:rPr lang="pl-PL" sz="1600" dirty="0"/>
              <a:t>e) </a:t>
            </a:r>
            <a:r>
              <a:rPr lang="pl-PL" sz="1600" dirty="0" smtClean="0"/>
              <a:t>godzeniu </a:t>
            </a:r>
            <a:r>
              <a:rPr lang="pl-PL" sz="1600" dirty="0"/>
              <a:t>życia zawodowego z prywatnym;</a:t>
            </a:r>
          </a:p>
          <a:p>
            <a:r>
              <a:rPr lang="pl-PL" sz="1600" dirty="0"/>
              <a:t>f) </a:t>
            </a:r>
            <a:r>
              <a:rPr lang="pl-PL" sz="1600" dirty="0" smtClean="0"/>
              <a:t>równym </a:t>
            </a:r>
            <a:r>
              <a:rPr lang="pl-PL" sz="1600" dirty="0"/>
              <a:t>podziale obowiązków opiekuńczych pomiędzy kobietami</a:t>
            </a:r>
          </a:p>
          <a:p>
            <a:r>
              <a:rPr lang="pl-PL" sz="1600" dirty="0"/>
              <a:t>a mężczyznami;</a:t>
            </a:r>
          </a:p>
          <a:p>
            <a:r>
              <a:rPr lang="pl-PL" sz="1600" dirty="0"/>
              <a:t>g) </a:t>
            </a:r>
            <a:r>
              <a:rPr lang="pl-PL" sz="1600" dirty="0" smtClean="0"/>
              <a:t>promowaniu </a:t>
            </a:r>
            <a:r>
              <a:rPr lang="pl-PL" sz="1600" dirty="0"/>
              <a:t>równego wynagrodzenia za jednakową pracę.</a:t>
            </a:r>
            <a:endParaRPr lang="pl-PL" sz="17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15616" y="2132856"/>
            <a:ext cx="6864222" cy="223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885" tIns="41442" rIns="82885" bIns="41442">
            <a:spAutoFit/>
          </a:bodyPr>
          <a:lstStyle/>
          <a:p>
            <a:pPr algn="ctr"/>
            <a:r>
              <a:rPr lang="pl-PL" sz="2800" b="1" dirty="0"/>
              <a:t>Akty prawne i dokumenty regulujące zasadę</a:t>
            </a:r>
          </a:p>
          <a:p>
            <a:pPr algn="ctr"/>
            <a:r>
              <a:rPr lang="pl-PL" sz="2800" b="1" dirty="0"/>
              <a:t>równości szans i niedyskryminacji, </a:t>
            </a:r>
            <a:endParaRPr lang="pl-PL" sz="2800" b="1" dirty="0" smtClean="0"/>
          </a:p>
          <a:p>
            <a:pPr algn="ctr"/>
            <a:r>
              <a:rPr lang="pl-PL" sz="2800" b="1" dirty="0" smtClean="0"/>
              <a:t>w </a:t>
            </a:r>
            <a:r>
              <a:rPr lang="pl-PL" sz="2800" b="1" dirty="0"/>
              <a:t>tym dostępności dla osób</a:t>
            </a:r>
          </a:p>
          <a:p>
            <a:pPr algn="ctr"/>
            <a:r>
              <a:rPr lang="pl-PL" sz="2800" b="1" dirty="0"/>
              <a:t>z niepełnosprawnościami </a:t>
            </a:r>
            <a:endParaRPr lang="pl-PL" sz="2800" b="1" dirty="0" smtClean="0"/>
          </a:p>
          <a:p>
            <a:pPr algn="ctr"/>
            <a:r>
              <a:rPr lang="pl-PL" sz="2800" b="1" dirty="0" smtClean="0"/>
              <a:t>oraz </a:t>
            </a:r>
            <a:r>
              <a:rPr lang="pl-PL" sz="2800" b="1" dirty="0"/>
              <a:t>zasadę równości szans kobiet i mężczyzn</a:t>
            </a:r>
            <a:endParaRPr lang="pl-PL" sz="2800" b="1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 bwMode="auto">
          <a:xfrm>
            <a:off x="611187" y="997992"/>
            <a:ext cx="8569325" cy="5167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0772" tIns="50387" rIns="100772" bIns="50387"/>
          <a:lstStyle/>
          <a:p>
            <a:r>
              <a:rPr lang="pl-PL" sz="1600" dirty="0"/>
              <a:t>Kwestię równości szans i niedyskryminacji, w tym dostępności dla osób</a:t>
            </a:r>
          </a:p>
          <a:p>
            <a:r>
              <a:rPr lang="pl-PL" sz="1600" dirty="0"/>
              <a:t>z niepełnosprawnościami oraz równości szans kobiet i mężczyzn regulują przede wszystkim</a:t>
            </a:r>
          </a:p>
          <a:p>
            <a:r>
              <a:rPr lang="pl-PL" sz="1600" dirty="0"/>
              <a:t>następujące akty prawne i dokumenty:</a:t>
            </a:r>
          </a:p>
          <a:p>
            <a:r>
              <a:rPr lang="pl-PL" sz="1600" dirty="0"/>
              <a:t>1) Konstytucja Rzeczypospolitej Polskiej z dnia 2 kwietnia 1997 r. (Dz. U. Nr 78,</a:t>
            </a:r>
          </a:p>
          <a:p>
            <a:r>
              <a:rPr lang="pl-PL" sz="1600" dirty="0"/>
              <a:t>poz. 483, z </a:t>
            </a:r>
            <a:r>
              <a:rPr lang="pl-PL" sz="1600" dirty="0" err="1"/>
              <a:t>późn</a:t>
            </a:r>
            <a:r>
              <a:rPr lang="pl-PL" sz="1600" dirty="0"/>
              <a:t>. zm.);</a:t>
            </a:r>
          </a:p>
          <a:p>
            <a:r>
              <a:rPr lang="pl-PL" sz="1600" dirty="0"/>
              <a:t>2) Konwencja o prawach osób niepełnosprawnych z dnia 13 grudnia 2006 r.</a:t>
            </a:r>
          </a:p>
          <a:p>
            <a:r>
              <a:rPr lang="pl-PL" sz="1600" dirty="0"/>
              <a:t>ratyfikowana przez Polskę dnia 6 września 2012 r. (Dz. U. z 2012 r. poz. 1169),</a:t>
            </a:r>
          </a:p>
          <a:p>
            <a:r>
              <a:rPr lang="pl-PL" sz="1600" dirty="0"/>
              <a:t>zwana dalej „Konwencją”;</a:t>
            </a:r>
          </a:p>
          <a:p>
            <a:r>
              <a:rPr lang="pl-PL" sz="1600" dirty="0"/>
              <a:t>3) Traktat o Unii Europejskiej (Dz. U. z 2004 r. Nr 90, poz. 864, z </a:t>
            </a:r>
            <a:r>
              <a:rPr lang="pl-PL" sz="1600" dirty="0" err="1"/>
              <a:t>późn</a:t>
            </a:r>
            <a:r>
              <a:rPr lang="pl-PL" sz="1600" dirty="0"/>
              <a:t>. zm.);</a:t>
            </a:r>
          </a:p>
          <a:p>
            <a:r>
              <a:rPr lang="pl-PL" sz="1600" dirty="0"/>
              <a:t>4) ustawa z dnia 3 grudnia 2010 r. o wdrożeniu niektórych przepisów Unii Europejskiej</a:t>
            </a:r>
          </a:p>
          <a:p>
            <a:r>
              <a:rPr lang="pl-PL" sz="1600" dirty="0"/>
              <a:t>w zakresie równego traktowania (Dz. U. Nr 254, poz. 1700, z </a:t>
            </a:r>
            <a:r>
              <a:rPr lang="pl-PL" sz="1600" dirty="0" err="1"/>
              <a:t>późn</a:t>
            </a:r>
            <a:r>
              <a:rPr lang="pl-PL" sz="1600" dirty="0"/>
              <a:t>. zm</a:t>
            </a:r>
            <a:r>
              <a:rPr lang="pl-PL" sz="1600" dirty="0" smtClean="0"/>
              <a:t>.);</a:t>
            </a:r>
          </a:p>
          <a:p>
            <a:r>
              <a:rPr lang="pl-PL" sz="1600" dirty="0"/>
              <a:t>5) rozporządzenie Parlamentu Europejskiego i Rady (UE) nr 1303/2013 z dnia</a:t>
            </a:r>
          </a:p>
          <a:p>
            <a:r>
              <a:rPr lang="pl-PL" sz="1600" dirty="0"/>
              <a:t>17 grudnia 2013 r. ustanawiające wspólne przepisy dotyczące Europejskiego</a:t>
            </a:r>
          </a:p>
          <a:p>
            <a:r>
              <a:rPr lang="pl-PL" sz="1600" dirty="0"/>
              <a:t>Funduszu Rozwoju Regionalnego, Europejskiego Funduszu Społecznego, Funduszu</a:t>
            </a:r>
          </a:p>
          <a:p>
            <a:r>
              <a:rPr lang="pl-PL" sz="1600" dirty="0"/>
              <a:t>Spójności, Europejskiego Funduszu Rolnego na rzecz Rozwoju Obszarów Wiejskich</a:t>
            </a:r>
          </a:p>
          <a:p>
            <a:r>
              <a:rPr lang="pl-PL" sz="1600" dirty="0"/>
              <a:t>oraz Europejskiego Funduszu Morskiego i Rybackiego oraz ustanawiające przepisy</a:t>
            </a:r>
          </a:p>
          <a:p>
            <a:r>
              <a:rPr lang="pl-PL" sz="1600" dirty="0"/>
              <a:t>ogólne dotyczące Europejskiego Funduszu Rozwoju Regionalnego, Europejskiego</a:t>
            </a:r>
          </a:p>
          <a:p>
            <a:r>
              <a:rPr lang="pl-PL" sz="1600" dirty="0"/>
              <a:t>Funduszu Społecznego, Funduszu Spójności i Europejskiego Funduszu Morskiego</a:t>
            </a:r>
          </a:p>
          <a:p>
            <a:r>
              <a:rPr lang="pl-PL" sz="1600" dirty="0"/>
              <a:t>i Rybackiego oraz uchylające rozporządzenie Rady (WE) nr 1083/2006 (Dz. Urz. UE</a:t>
            </a:r>
          </a:p>
          <a:p>
            <a:r>
              <a:rPr lang="pl-PL" sz="1600" dirty="0"/>
              <a:t>L 347 z 20.12. 2013, str. 320, z </a:t>
            </a:r>
            <a:r>
              <a:rPr lang="pl-PL" sz="1600" dirty="0" err="1"/>
              <a:t>późn</a:t>
            </a:r>
            <a:r>
              <a:rPr lang="pl-PL" sz="1600" dirty="0"/>
              <a:t>. zm.), zwane dalej „rozporządzeniem ogólnym”;</a:t>
            </a:r>
            <a:endParaRPr lang="pl-PL" sz="16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 txBox="1">
            <a:spLocks/>
          </p:cNvSpPr>
          <p:nvPr/>
        </p:nvSpPr>
        <p:spPr bwMode="auto">
          <a:xfrm>
            <a:off x="611187" y="594395"/>
            <a:ext cx="8569325" cy="492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0772" tIns="50387" rIns="100772" bIns="50387"/>
          <a:lstStyle/>
          <a:p>
            <a:pPr hangingPunct="0">
              <a:lnSpc>
                <a:spcPct val="120000"/>
              </a:lnSpc>
              <a:buClr>
                <a:srgbClr val="000000"/>
              </a:buClr>
              <a:buSzPct val="100000"/>
            </a:pPr>
            <a:endParaRPr lang="pl-PL" sz="16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pl-PL" sz="1600" dirty="0"/>
              <a:t>6) rozporządzenie Parlamentu Europejskiego i Rady (UE) nr 1304/2013 z dnia</a:t>
            </a:r>
          </a:p>
          <a:p>
            <a:r>
              <a:rPr lang="pl-PL" sz="1600" dirty="0"/>
              <a:t>17 grudnia 2013 r. w sprawie Europejskiego Funduszu Społecznego i uchylające</a:t>
            </a:r>
          </a:p>
          <a:p>
            <a:r>
              <a:rPr lang="pl-PL" sz="1600" dirty="0"/>
              <a:t>rozporządzenie Rady (WE) nr 1081/2006 (Dz. Urz. UE L 347 z 20.12.2013, str. 470),</a:t>
            </a:r>
          </a:p>
          <a:p>
            <a:r>
              <a:rPr lang="pl-PL" sz="1600" dirty="0"/>
              <a:t>zwane dalej „rozporządzeniem dotyczącym EFS”;</a:t>
            </a:r>
          </a:p>
          <a:p>
            <a:r>
              <a:rPr lang="pl-PL" sz="1600" dirty="0"/>
              <a:t>7) Programowanie perspektywy finansowej 2014-2020. Umowa Partnerstwa, zwana</a:t>
            </a:r>
          </a:p>
          <a:p>
            <a:r>
              <a:rPr lang="pl-PL" sz="1600" dirty="0"/>
              <a:t>dalej „Umową Partnerstwa”;</a:t>
            </a:r>
          </a:p>
          <a:p>
            <a:r>
              <a:rPr lang="pl-PL" sz="1600" dirty="0"/>
              <a:t>8) komunikat Komisji do Parlamentu Europejskiego, Rady, Europejskiego Komitetu</a:t>
            </a:r>
          </a:p>
          <a:p>
            <a:r>
              <a:rPr lang="pl-PL" sz="1600" dirty="0"/>
              <a:t>Ekonomiczno-Społecznego i Komitetu Regionów z dnia 15 listopada 2010 r. –</a:t>
            </a:r>
          </a:p>
          <a:p>
            <a:r>
              <a:rPr lang="pl-PL" sz="1600" dirty="0"/>
              <a:t>Europejska strategia w sprawie niepełnosprawności na lata 2010-2020: Odnowione</a:t>
            </a:r>
          </a:p>
          <a:p>
            <a:r>
              <a:rPr lang="pl-PL" sz="1600" dirty="0"/>
              <a:t>zobowiązanie do budowania Europy bez barier COM(2010) 636 wersja ostateczna,</a:t>
            </a:r>
          </a:p>
          <a:p>
            <a:r>
              <a:rPr lang="pl-PL" sz="1600" dirty="0"/>
              <a:t>zwany dalej „Europejską strategią w sprawie niepełnosprawności”;</a:t>
            </a:r>
          </a:p>
          <a:p>
            <a:r>
              <a:rPr lang="pl-PL" sz="1600" dirty="0"/>
              <a:t>9) zalecenie nr </a:t>
            </a:r>
            <a:r>
              <a:rPr lang="pl-PL" sz="1600" dirty="0" err="1"/>
              <a:t>Rec</a:t>
            </a:r>
            <a:r>
              <a:rPr lang="pl-PL" sz="1600" dirty="0"/>
              <a:t> (2006)5 Komitetu Ministrów Rady Europy dla państw członkowskich</a:t>
            </a:r>
          </a:p>
          <a:p>
            <a:r>
              <a:rPr lang="pl-PL" sz="1600" dirty="0"/>
              <a:t>– Plan działań Rady Europy w celu promocji praw i pełnego uczestnictwa osób</a:t>
            </a:r>
          </a:p>
          <a:p>
            <a:r>
              <a:rPr lang="pl-PL" sz="1600" dirty="0"/>
              <a:t>niepełnosprawnych w społeczeństwie: podnoszenie jakości życia osób</a:t>
            </a:r>
          </a:p>
          <a:p>
            <a:r>
              <a:rPr lang="pl-PL" sz="1600" dirty="0"/>
              <a:t>niepełnosprawnych w Europie w latach 2006-2015;</a:t>
            </a:r>
          </a:p>
          <a:p>
            <a:r>
              <a:rPr lang="pl-PL" sz="1600" dirty="0"/>
              <a:t>10) komunikat Komisji do Parlamentu Europejskiego, Rady, Europejskiego Komitetu</a:t>
            </a:r>
          </a:p>
          <a:p>
            <a:r>
              <a:rPr lang="pl-PL" sz="1600" dirty="0"/>
              <a:t>Ekonomiczno-Społecznego i Komitetu Regionów z dnia 21 września 2010 r. –</a:t>
            </a:r>
          </a:p>
          <a:p>
            <a:r>
              <a:rPr lang="pl-PL" sz="1600" dirty="0"/>
              <a:t>Strategia na rzecz równości kobiet i mężczyzn 2010-2015 COM(2010) 491 wersja</a:t>
            </a:r>
          </a:p>
          <a:p>
            <a:r>
              <a:rPr lang="pl-PL" sz="1600" dirty="0"/>
              <a:t>ostateczna;</a:t>
            </a:r>
          </a:p>
          <a:p>
            <a:r>
              <a:rPr lang="pl-PL" sz="1600" dirty="0"/>
              <a:t>11) konkluzje Rady z dnia 7 marca 2011 r. – Europejski pakt na rzecz równości płci</a:t>
            </a:r>
          </a:p>
          <a:p>
            <a:r>
              <a:rPr lang="pl-PL" sz="1600" dirty="0"/>
              <a:t>(2011-2020) (Dz. Urz. UE C 155 z 25.05.2011, str. 10).</a:t>
            </a:r>
            <a:endParaRPr lang="pl-PL" sz="16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 bwMode="auto">
          <a:xfrm>
            <a:off x="611560" y="1081088"/>
            <a:ext cx="8377237" cy="486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>
              <a:solidFill>
                <a:srgbClr val="5F5F5F"/>
              </a:solidFill>
              <a:latin typeface="Tahoma" pitchFamily="34" charset="0"/>
            </a:endParaRPr>
          </a:p>
          <a:p>
            <a:pPr algn="ctr"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b="1" dirty="0">
                <a:solidFill>
                  <a:srgbClr val="000000"/>
                </a:solidFill>
                <a:latin typeface="Tahoma" pitchFamily="34" charset="0"/>
              </a:rPr>
              <a:t>Rozporządzenie Rady Parlamentu Europejskiego</a:t>
            </a:r>
          </a:p>
          <a:p>
            <a:pPr algn="ctr"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b="1" dirty="0">
                <a:solidFill>
                  <a:srgbClr val="000000"/>
                </a:solidFill>
                <a:latin typeface="Tahoma" pitchFamily="34" charset="0"/>
              </a:rPr>
              <a:t>1081/2006 Europejski Fundusz Społeczny</a:t>
            </a:r>
          </a:p>
          <a:p>
            <a:pPr algn="ctr"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914400" hangingPunct="0">
              <a:lnSpc>
                <a:spcPct val="12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</a:rPr>
              <a:t>• Art. 2 Zadania „EFS uwzględnia priorytety i cele Wspólnoty w dziedzinach (…) wspieranie równości kobiet i mężczyzn i niedyskryminacji”</a:t>
            </a:r>
          </a:p>
          <a:p>
            <a:pPr defTabSz="914400" hangingPunct="0">
              <a:lnSpc>
                <a:spcPct val="12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</a:rPr>
              <a:t>• Art. 3 Zakres pomocy „EFS wspiera (…) włączanie do głównego nurtu polityki oraz</a:t>
            </a:r>
          </a:p>
          <a:p>
            <a:pPr defTabSz="914400" hangingPunct="0">
              <a:lnSpc>
                <a:spcPct val="12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</a:rPr>
              <a:t>podejmowania konkretnych działań mających na celu poprawę dostępu do zatrudnienia kobiet…”</a:t>
            </a:r>
          </a:p>
          <a:p>
            <a:pPr defTabSz="914400" hangingPunct="0">
              <a:lnSpc>
                <a:spcPct val="12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</a:rPr>
              <a:t>• Art. 6 Równość płci i równość szans „Państwa członkowskie zapewniają włączenie do programów operacyjnych opisu sposobu, w jaki równość płci i równość szans są wspierane w ramach przygotowywania, realizacji, monitorowania i oceny programów</a:t>
            </a:r>
          </a:p>
          <a:p>
            <a:pPr defTabSz="914400" hangingPunct="0">
              <a:lnSpc>
                <a:spcPct val="12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</a:rPr>
              <a:t>operacyjnych…”</a:t>
            </a:r>
          </a:p>
          <a:p>
            <a:pPr defTabSz="914400" hangingPunct="0">
              <a:lnSpc>
                <a:spcPct val="12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</a:rPr>
              <a:t>• Art. 10 Sprawozdania „Roczne i końcowe sprawozdania (…) zawierają podsumowanie realizacji takich elementów jak włączanie problematyki równości obu płci do głównego nurtu polityki, a także realizacja wszelkich konkretnych działań związanych z równouprawnieniem”</a:t>
            </a:r>
          </a:p>
          <a:p>
            <a:pPr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/>
          </p:cNvSpPr>
          <p:nvPr/>
        </p:nvSpPr>
        <p:spPr bwMode="auto">
          <a:xfrm>
            <a:off x="515938" y="1081088"/>
            <a:ext cx="8088312" cy="524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 algn="ctr"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 b="1">
              <a:solidFill>
                <a:srgbClr val="000000"/>
              </a:solidFill>
              <a:latin typeface="Tahoma" pitchFamily="34" charset="0"/>
            </a:endParaRPr>
          </a:p>
          <a:p>
            <a:pPr algn="ctr"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b="1">
                <a:solidFill>
                  <a:srgbClr val="000000"/>
                </a:solidFill>
                <a:latin typeface="Tahoma" pitchFamily="34" charset="0"/>
              </a:rPr>
              <a:t>Ustawa zasadnicza – Konstytucja RP</a:t>
            </a:r>
          </a:p>
          <a:p>
            <a:pPr defTabSz="91440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>
              <a:solidFill>
                <a:srgbClr val="000000"/>
              </a:solidFill>
              <a:latin typeface="Tahoma" pitchFamily="34" charset="0"/>
            </a:endParaRPr>
          </a:p>
          <a:p>
            <a:pPr defTabSz="91440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>
                <a:solidFill>
                  <a:srgbClr val="000000"/>
                </a:solidFill>
                <a:latin typeface="Tahoma" pitchFamily="34" charset="0"/>
              </a:rPr>
              <a:t>Art. 33.2: „Kobieta i mężczyzna mają w szczególności równe prawo do kształcenia, zatrudnienia i awansów, do jednakowego wynagradzania za pracę jednakowej wartości, do zabezpieczenia społecznego oraz do zajmowania stanowisk, pełnienia funkcji oraz uzyskiwania godności publicznych i odznaczeń.”</a:t>
            </a:r>
          </a:p>
          <a:p>
            <a:pPr defTabSz="91440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>
              <a:solidFill>
                <a:srgbClr val="000000"/>
              </a:solidFill>
              <a:latin typeface="Tahoma" pitchFamily="34" charset="0"/>
            </a:endParaRPr>
          </a:p>
          <a:p>
            <a:pPr defTabSz="91440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>
                <a:solidFill>
                  <a:srgbClr val="000000"/>
                </a:solidFill>
                <a:latin typeface="Tahoma" pitchFamily="34" charset="0"/>
              </a:rPr>
              <a:t>Art. 70.4: „Władze publiczne zapewniają obywatelom powszechny i równy dostęp do wykształcenia”</a:t>
            </a:r>
          </a:p>
          <a:p>
            <a:pPr defTabSz="91440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>
              <a:solidFill>
                <a:srgbClr val="000000"/>
              </a:solidFill>
              <a:latin typeface="Tahoma" pitchFamily="34" charset="0"/>
            </a:endParaRPr>
          </a:p>
          <a:p>
            <a:pPr algn="ctr" defTabSz="91440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600" b="1" i="1">
                <a:solidFill>
                  <a:srgbClr val="000000"/>
                </a:solidFill>
                <a:latin typeface="Tahoma" pitchFamily="34" charset="0"/>
              </a:rPr>
              <a:t>Regulacje prawne pomagają kobietom dostać się tam, gdzie stereotypy i uprzedzenia często wykluczają ich udział</a:t>
            </a:r>
          </a:p>
          <a:p>
            <a:pPr defTabSz="91440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1600" b="1" i="1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/>
          </p:cNvSpPr>
          <p:nvPr/>
        </p:nvSpPr>
        <p:spPr bwMode="auto">
          <a:xfrm>
            <a:off x="515938" y="1081088"/>
            <a:ext cx="8304212" cy="492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 marL="609600" indent="-609600" defTabSz="9144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900" dirty="0">
              <a:solidFill>
                <a:srgbClr val="000000"/>
              </a:solidFill>
            </a:endParaRPr>
          </a:p>
          <a:p>
            <a:pPr marL="609600" indent="-609600" algn="ctr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sz="3200" b="1" dirty="0"/>
              <a:t>Cel i zakres regulacji</a:t>
            </a:r>
            <a:endParaRPr lang="pl-PL" sz="2900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26627" name="Picture 6" descr="f24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8881" y="2636912"/>
            <a:ext cx="18383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40" y="2274838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Zasada równości szans i niedyskryminacji – umożliwienie wszystkim osobom – </a:t>
            </a:r>
            <a:r>
              <a:rPr lang="pl-PL" dirty="0" smtClean="0"/>
              <a:t>bez względu </a:t>
            </a:r>
            <a:r>
              <a:rPr lang="pl-PL" dirty="0"/>
              <a:t>na płeć, wiek, niepełnosprawność, rasę lub pochodzenie </a:t>
            </a:r>
            <a:r>
              <a:rPr lang="pl-PL" dirty="0" smtClean="0"/>
              <a:t>etniczne, wyznawaną </a:t>
            </a:r>
            <a:r>
              <a:rPr lang="pl-PL" dirty="0"/>
              <a:t>religię lub światopogląd, orientację seksualną – sprawiedliwego, </a:t>
            </a:r>
            <a:r>
              <a:rPr lang="pl-PL" dirty="0" smtClean="0"/>
              <a:t>pełnego uczestnictwa </a:t>
            </a:r>
            <a:r>
              <a:rPr lang="pl-PL" dirty="0"/>
              <a:t>we wszystkich dziedzinach życia na jednakowych zasadach.</a:t>
            </a:r>
          </a:p>
        </p:txBody>
      </p:sp>
    </p:spTree>
    <p:extLst>
      <p:ext uri="{BB962C8B-B14F-4D97-AF65-F5344CB8AC3E}">
        <p14:creationId xmlns:p14="http://schemas.microsoft.com/office/powerpoint/2010/main" val="10440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68313" y="1598613"/>
            <a:ext cx="83518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dirty="0" smtClean="0"/>
              <a:t>1. Celem zasad </a:t>
            </a:r>
            <a:r>
              <a:rPr lang="pl-PL" dirty="0"/>
              <a:t>jest zapewnienie zgodności sposobu realizacji </a:t>
            </a:r>
            <a:r>
              <a:rPr lang="pl-PL" dirty="0" smtClean="0"/>
              <a:t>PO </a:t>
            </a:r>
            <a:r>
              <a:rPr lang="pl-PL" dirty="0"/>
              <a:t>z zasadą</a:t>
            </a:r>
          </a:p>
          <a:p>
            <a:r>
              <a:rPr lang="pl-PL" dirty="0"/>
              <a:t>równości szans i niedyskryminacji, w tym dostępności dla osób</a:t>
            </a:r>
          </a:p>
          <a:p>
            <a:r>
              <a:rPr lang="pl-PL" dirty="0"/>
              <a:t>z niepełnosprawnościami oraz zasadą równości szans kobiet i mężczyzn,</a:t>
            </a:r>
          </a:p>
          <a:p>
            <a:r>
              <a:rPr lang="pl-PL" dirty="0"/>
              <a:t>a także zapewnienie spójnego podejścia w tym zakresie w ramach EFS, EFRR i FS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2. Zasady </a:t>
            </a:r>
            <a:r>
              <a:rPr lang="pl-PL" dirty="0"/>
              <a:t>są skierowane do wszystkich instytucji uczestniczących w realizacji</a:t>
            </a:r>
          </a:p>
          <a:p>
            <a:r>
              <a:rPr lang="pl-PL" dirty="0"/>
              <a:t>PO współfinansowanych z EFS, EFRR i FS, a w szczególności IZ, IP i IW</a:t>
            </a:r>
            <a:r>
              <a:rPr lang="pl-PL" dirty="0" smtClean="0"/>
              <a:t>.</a:t>
            </a:r>
          </a:p>
          <a:p>
            <a:r>
              <a:rPr lang="pl-PL" dirty="0"/>
              <a:t>IZ zapewnia, że właściwa instytucja podejmująca decyzję albo będąca stroną umowy</a:t>
            </a:r>
          </a:p>
          <a:p>
            <a:r>
              <a:rPr lang="pl-PL" dirty="0"/>
              <a:t>o dofinansowanie projektu w ramach PO, zobowiąże beneficjenta w decyzji albo</a:t>
            </a:r>
          </a:p>
          <a:p>
            <a:r>
              <a:rPr lang="pl-PL" dirty="0"/>
              <a:t>umowie o dofinansowanie projektu do stosowania </a:t>
            </a:r>
            <a:r>
              <a:rPr lang="pl-PL" dirty="0" smtClean="0"/>
              <a:t>zasad</a:t>
            </a:r>
            <a:endParaRPr lang="pl-PL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2599</Words>
  <Application>Microsoft Office PowerPoint</Application>
  <PresentationFormat>Pokaz na ekranie (4:3)</PresentationFormat>
  <Paragraphs>240</Paragraphs>
  <Slides>19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DGA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a_miklas</dc:creator>
  <cp:lastModifiedBy>AMiklas</cp:lastModifiedBy>
  <cp:revision>19</cp:revision>
  <dcterms:created xsi:type="dcterms:W3CDTF">2011-03-18T18:23:16Z</dcterms:created>
  <dcterms:modified xsi:type="dcterms:W3CDTF">2016-07-25T13:22:27Z</dcterms:modified>
</cp:coreProperties>
</file>